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Dreaming Outloud Sans" panose="020B0604020202020204" charset="0"/>
      <p:regular r:id="rId15"/>
    </p:embeddedFont>
    <p:embeddedFont>
      <p:font typeface="Walter Turncoat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4346" t="-18085" r="-13127" b="-743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9106" y="5578801"/>
            <a:ext cx="6039483" cy="4977541"/>
          </a:xfrm>
          <a:custGeom>
            <a:avLst/>
            <a:gdLst/>
            <a:ahLst/>
            <a:cxnLst/>
            <a:rect l="l" t="t" r="r" b="b"/>
            <a:pathLst>
              <a:path w="6039483" h="4977541">
                <a:moveTo>
                  <a:pt x="0" y="0"/>
                </a:moveTo>
                <a:lnTo>
                  <a:pt x="6039483" y="0"/>
                </a:lnTo>
                <a:lnTo>
                  <a:pt x="6039483" y="4977541"/>
                </a:lnTo>
                <a:lnTo>
                  <a:pt x="0" y="4977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48119" y="5693331"/>
            <a:ext cx="3169611" cy="4748481"/>
          </a:xfrm>
          <a:custGeom>
            <a:avLst/>
            <a:gdLst/>
            <a:ahLst/>
            <a:cxnLst/>
            <a:rect l="l" t="t" r="r" b="b"/>
            <a:pathLst>
              <a:path w="3169611" h="4748481">
                <a:moveTo>
                  <a:pt x="0" y="0"/>
                </a:moveTo>
                <a:lnTo>
                  <a:pt x="3169611" y="0"/>
                </a:lnTo>
                <a:lnTo>
                  <a:pt x="3169611" y="4748481"/>
                </a:lnTo>
                <a:lnTo>
                  <a:pt x="0" y="474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60486" y="6735070"/>
            <a:ext cx="3010296" cy="4088688"/>
          </a:xfrm>
          <a:custGeom>
            <a:avLst/>
            <a:gdLst/>
            <a:ahLst/>
            <a:cxnLst/>
            <a:rect l="l" t="t" r="r" b="b"/>
            <a:pathLst>
              <a:path w="3010296" h="4088688">
                <a:moveTo>
                  <a:pt x="0" y="0"/>
                </a:moveTo>
                <a:lnTo>
                  <a:pt x="3010297" y="0"/>
                </a:lnTo>
                <a:lnTo>
                  <a:pt x="3010297" y="4088688"/>
                </a:lnTo>
                <a:lnTo>
                  <a:pt x="0" y="4088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50492">
            <a:off x="9393814" y="5906724"/>
            <a:ext cx="5745379" cy="5745379"/>
          </a:xfrm>
          <a:custGeom>
            <a:avLst/>
            <a:gdLst/>
            <a:ahLst/>
            <a:cxnLst/>
            <a:rect l="l" t="t" r="r" b="b"/>
            <a:pathLst>
              <a:path w="5745379" h="5745379">
                <a:moveTo>
                  <a:pt x="0" y="0"/>
                </a:moveTo>
                <a:lnTo>
                  <a:pt x="5745379" y="0"/>
                </a:lnTo>
                <a:lnTo>
                  <a:pt x="5745379" y="5745379"/>
                </a:lnTo>
                <a:lnTo>
                  <a:pt x="0" y="5745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2430" y="372549"/>
            <a:ext cx="16230600" cy="46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31"/>
              </a:lnSpc>
            </a:pPr>
            <a:r>
              <a:rPr lang="en-US" sz="13093">
                <a:solidFill>
                  <a:srgbClr val="000000"/>
                </a:solidFill>
                <a:latin typeface="Walter Turncoat"/>
              </a:rPr>
              <a:t>Role of the</a:t>
            </a:r>
          </a:p>
          <a:p>
            <a:pPr algn="ctr">
              <a:lnSpc>
                <a:spcPts val="18331"/>
              </a:lnSpc>
            </a:pPr>
            <a:r>
              <a:rPr lang="en-US" sz="13093">
                <a:solidFill>
                  <a:srgbClr val="000000"/>
                </a:solidFill>
                <a:latin typeface="Walter Turncoat"/>
              </a:rPr>
              <a:t>E.L.D. Teacher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13489" y="7953272"/>
            <a:ext cx="5051239" cy="1917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Dreaming Outloud Sans"/>
              </a:rPr>
              <a:t>with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Dreaming Outloud Sans"/>
              </a:rPr>
              <a:t>Kelly Reider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4346" t="-18085" r="-13127" b="-743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364" y="5319646"/>
            <a:ext cx="3169611" cy="4748481"/>
          </a:xfrm>
          <a:custGeom>
            <a:avLst/>
            <a:gdLst/>
            <a:ahLst/>
            <a:cxnLst/>
            <a:rect l="l" t="t" r="r" b="b"/>
            <a:pathLst>
              <a:path w="3169611" h="4748481">
                <a:moveTo>
                  <a:pt x="0" y="0"/>
                </a:moveTo>
                <a:lnTo>
                  <a:pt x="3169611" y="0"/>
                </a:lnTo>
                <a:lnTo>
                  <a:pt x="3169611" y="4748481"/>
                </a:lnTo>
                <a:lnTo>
                  <a:pt x="0" y="474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60486" y="6735070"/>
            <a:ext cx="3010296" cy="4088688"/>
          </a:xfrm>
          <a:custGeom>
            <a:avLst/>
            <a:gdLst/>
            <a:ahLst/>
            <a:cxnLst/>
            <a:rect l="l" t="t" r="r" b="b"/>
            <a:pathLst>
              <a:path w="3010296" h="4088688">
                <a:moveTo>
                  <a:pt x="0" y="0"/>
                </a:moveTo>
                <a:lnTo>
                  <a:pt x="3010297" y="0"/>
                </a:lnTo>
                <a:lnTo>
                  <a:pt x="3010297" y="4088688"/>
                </a:lnTo>
                <a:lnTo>
                  <a:pt x="0" y="4088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66222" y="182251"/>
            <a:ext cx="16230600" cy="397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1"/>
              </a:lnSpc>
            </a:pPr>
            <a:r>
              <a:rPr lang="en-US" sz="11094">
                <a:solidFill>
                  <a:srgbClr val="000000"/>
                </a:solidFill>
                <a:latin typeface="Walter Turncoat"/>
              </a:rPr>
              <a:t>What is an</a:t>
            </a:r>
          </a:p>
          <a:p>
            <a:pPr algn="ctr">
              <a:lnSpc>
                <a:spcPts val="16091"/>
              </a:lnSpc>
            </a:pPr>
            <a:r>
              <a:rPr lang="en-US" sz="11494">
                <a:solidFill>
                  <a:srgbClr val="000000"/>
                </a:solidFill>
                <a:latin typeface="Walter Turncoat"/>
              </a:rPr>
              <a:t>E.L.D. Teacher?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57820" y="5038725"/>
            <a:ext cx="6772360" cy="163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629">
                <a:solidFill>
                  <a:srgbClr val="000000"/>
                </a:solidFill>
                <a:latin typeface="Walter Turncoat"/>
              </a:rPr>
              <a:t>English language development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36656" y="7416204"/>
            <a:ext cx="11889730" cy="809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629">
                <a:solidFill>
                  <a:srgbClr val="000000"/>
                </a:solidFill>
                <a:latin typeface="Walter Turncoat"/>
              </a:rPr>
              <a:t>ESL    ESOL   ELA    CLD    ENL  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4346" t="-18085" r="-13127" b="-7430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6222" y="125101"/>
            <a:ext cx="16230600" cy="3143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2"/>
              </a:lnSpc>
            </a:pPr>
            <a:r>
              <a:rPr lang="en-US" sz="8994">
                <a:solidFill>
                  <a:srgbClr val="000000"/>
                </a:solidFill>
                <a:latin typeface="Walter Turncoat"/>
              </a:rPr>
              <a:t>Mandated by NCLB</a:t>
            </a:r>
          </a:p>
          <a:p>
            <a:pPr algn="ctr">
              <a:lnSpc>
                <a:spcPts val="12592"/>
              </a:lnSpc>
            </a:pPr>
            <a:r>
              <a:rPr lang="en-US" sz="8994">
                <a:solidFill>
                  <a:srgbClr val="000000"/>
                </a:solidFill>
                <a:latin typeface="Walter Turncoat"/>
              </a:rPr>
              <a:t>renewed with ESSA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4121891"/>
            <a:ext cx="18288000" cy="569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029">
                <a:solidFill>
                  <a:srgbClr val="000000"/>
                </a:solidFill>
                <a:latin typeface="Walter Turncoat"/>
              </a:rPr>
              <a:t>Must have an ESL certified teacher with a research based standards/curriculum</a:t>
            </a:r>
          </a:p>
          <a:p>
            <a:pPr algn="ctr">
              <a:lnSpc>
                <a:spcPts val="5640"/>
              </a:lnSpc>
            </a:pPr>
            <a:endParaRPr lang="en-US" sz="4029">
              <a:solidFill>
                <a:srgbClr val="000000"/>
              </a:solidFill>
              <a:latin typeface="Walter Turncoat"/>
            </a:endParaRPr>
          </a:p>
          <a:p>
            <a:pPr algn="ctr">
              <a:lnSpc>
                <a:spcPts val="5640"/>
              </a:lnSpc>
            </a:pPr>
            <a:r>
              <a:rPr lang="en-US" sz="4029">
                <a:solidFill>
                  <a:srgbClr val="000000"/>
                </a:solidFill>
                <a:latin typeface="Walter Turncoat"/>
              </a:rPr>
              <a:t>Must have a screening assessment</a:t>
            </a:r>
          </a:p>
          <a:p>
            <a:pPr algn="ctr">
              <a:lnSpc>
                <a:spcPts val="5640"/>
              </a:lnSpc>
            </a:pPr>
            <a:endParaRPr lang="en-US" sz="4029">
              <a:solidFill>
                <a:srgbClr val="000000"/>
              </a:solidFill>
              <a:latin typeface="Walter Turncoat"/>
            </a:endParaRPr>
          </a:p>
          <a:p>
            <a:pPr algn="ctr">
              <a:lnSpc>
                <a:spcPts val="5640"/>
              </a:lnSpc>
            </a:pPr>
            <a:r>
              <a:rPr lang="en-US" sz="4029">
                <a:solidFill>
                  <a:srgbClr val="000000"/>
                </a:solidFill>
                <a:latin typeface="Walter Turncoat"/>
              </a:rPr>
              <a:t>Must have an annual assessment</a:t>
            </a:r>
          </a:p>
          <a:p>
            <a:pPr algn="ctr">
              <a:lnSpc>
                <a:spcPts val="5640"/>
              </a:lnSpc>
            </a:pPr>
            <a:endParaRPr lang="en-US" sz="4029">
              <a:solidFill>
                <a:srgbClr val="000000"/>
              </a:solidFill>
              <a:latin typeface="Walter Turncoat"/>
            </a:endParaRPr>
          </a:p>
          <a:p>
            <a:pPr algn="ctr">
              <a:lnSpc>
                <a:spcPts val="5640"/>
              </a:lnSpc>
            </a:pPr>
            <a:r>
              <a:rPr lang="en-US" sz="4029">
                <a:solidFill>
                  <a:srgbClr val="000000"/>
                </a:solidFill>
                <a:latin typeface="Walter Turncoat"/>
              </a:rPr>
              <a:t>Accountable for english proficiency growth and academic success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4346" t="-18085" r="-13127" b="-743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364" y="5319646"/>
            <a:ext cx="3169611" cy="4748481"/>
          </a:xfrm>
          <a:custGeom>
            <a:avLst/>
            <a:gdLst/>
            <a:ahLst/>
            <a:cxnLst/>
            <a:rect l="l" t="t" r="r" b="b"/>
            <a:pathLst>
              <a:path w="3169611" h="4748481">
                <a:moveTo>
                  <a:pt x="0" y="0"/>
                </a:moveTo>
                <a:lnTo>
                  <a:pt x="3169611" y="0"/>
                </a:lnTo>
                <a:lnTo>
                  <a:pt x="3169611" y="4748481"/>
                </a:lnTo>
                <a:lnTo>
                  <a:pt x="0" y="474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60486" y="6735070"/>
            <a:ext cx="3010296" cy="4088688"/>
          </a:xfrm>
          <a:custGeom>
            <a:avLst/>
            <a:gdLst/>
            <a:ahLst/>
            <a:cxnLst/>
            <a:rect l="l" t="t" r="r" b="b"/>
            <a:pathLst>
              <a:path w="3010296" h="4088688">
                <a:moveTo>
                  <a:pt x="0" y="0"/>
                </a:moveTo>
                <a:lnTo>
                  <a:pt x="3010297" y="0"/>
                </a:lnTo>
                <a:lnTo>
                  <a:pt x="3010297" y="4088688"/>
                </a:lnTo>
                <a:lnTo>
                  <a:pt x="0" y="4088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81050"/>
            <a:ext cx="16230600" cy="1937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1"/>
              </a:lnSpc>
            </a:pPr>
            <a:r>
              <a:rPr lang="en-US" sz="11094">
                <a:solidFill>
                  <a:srgbClr val="000000"/>
                </a:solidFill>
                <a:latin typeface="Walter Turncoat"/>
              </a:rPr>
              <a:t>E.L.D. Teacher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57820" y="4415897"/>
            <a:ext cx="6772360" cy="3277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629">
                <a:solidFill>
                  <a:srgbClr val="000000"/>
                </a:solidFill>
                <a:latin typeface="Walter Turncoat"/>
              </a:rPr>
              <a:t>Must have regularly scheduled instructional time for English language development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4346" t="-18085" r="-13127" b="-743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364" y="5319646"/>
            <a:ext cx="3169611" cy="4748481"/>
          </a:xfrm>
          <a:custGeom>
            <a:avLst/>
            <a:gdLst/>
            <a:ahLst/>
            <a:cxnLst/>
            <a:rect l="l" t="t" r="r" b="b"/>
            <a:pathLst>
              <a:path w="3169611" h="4748481">
                <a:moveTo>
                  <a:pt x="0" y="0"/>
                </a:moveTo>
                <a:lnTo>
                  <a:pt x="3169611" y="0"/>
                </a:lnTo>
                <a:lnTo>
                  <a:pt x="3169611" y="4748481"/>
                </a:lnTo>
                <a:lnTo>
                  <a:pt x="0" y="474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60486" y="6735070"/>
            <a:ext cx="3010296" cy="4088688"/>
          </a:xfrm>
          <a:custGeom>
            <a:avLst/>
            <a:gdLst/>
            <a:ahLst/>
            <a:cxnLst/>
            <a:rect l="l" t="t" r="r" b="b"/>
            <a:pathLst>
              <a:path w="3010296" h="4088688">
                <a:moveTo>
                  <a:pt x="0" y="0"/>
                </a:moveTo>
                <a:lnTo>
                  <a:pt x="3010297" y="0"/>
                </a:lnTo>
                <a:lnTo>
                  <a:pt x="3010297" y="4088688"/>
                </a:lnTo>
                <a:lnTo>
                  <a:pt x="0" y="4088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647700"/>
            <a:ext cx="16230600" cy="1937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1"/>
              </a:lnSpc>
            </a:pPr>
            <a:r>
              <a:rPr lang="en-US" sz="11094">
                <a:solidFill>
                  <a:srgbClr val="000000"/>
                </a:solidFill>
                <a:latin typeface="Walter Turncoat"/>
              </a:rPr>
              <a:t>Program Models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94073" y="3290504"/>
            <a:ext cx="9499855" cy="574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629">
                <a:solidFill>
                  <a:srgbClr val="000000"/>
                </a:solidFill>
                <a:latin typeface="Walter Turncoat"/>
              </a:rPr>
              <a:t>Co-Teaching</a:t>
            </a:r>
          </a:p>
          <a:p>
            <a:pPr algn="ctr">
              <a:lnSpc>
                <a:spcPts val="6480"/>
              </a:lnSpc>
            </a:pPr>
            <a:endParaRPr lang="en-US" sz="4629">
              <a:solidFill>
                <a:srgbClr val="000000"/>
              </a:solidFill>
              <a:latin typeface="Walter Turncoat"/>
            </a:endParaRPr>
          </a:p>
          <a:p>
            <a:pPr algn="ctr">
              <a:lnSpc>
                <a:spcPts val="6480"/>
              </a:lnSpc>
            </a:pPr>
            <a:r>
              <a:rPr lang="en-US" sz="4629">
                <a:solidFill>
                  <a:srgbClr val="000000"/>
                </a:solidFill>
                <a:latin typeface="Walter Turncoat"/>
              </a:rPr>
              <a:t>Push In</a:t>
            </a:r>
          </a:p>
          <a:p>
            <a:pPr algn="ctr">
              <a:lnSpc>
                <a:spcPts val="6480"/>
              </a:lnSpc>
            </a:pPr>
            <a:endParaRPr lang="en-US" sz="4629">
              <a:solidFill>
                <a:srgbClr val="000000"/>
              </a:solidFill>
              <a:latin typeface="Walter Turncoat"/>
            </a:endParaRPr>
          </a:p>
          <a:p>
            <a:pPr algn="ctr">
              <a:lnSpc>
                <a:spcPts val="6480"/>
              </a:lnSpc>
            </a:pPr>
            <a:r>
              <a:rPr lang="en-US" sz="4629">
                <a:solidFill>
                  <a:srgbClr val="000000"/>
                </a:solidFill>
                <a:latin typeface="Walter Turncoat"/>
              </a:rPr>
              <a:t>Pull Out</a:t>
            </a:r>
          </a:p>
          <a:p>
            <a:pPr algn="ctr">
              <a:lnSpc>
                <a:spcPts val="6480"/>
              </a:lnSpc>
            </a:pPr>
            <a:endParaRPr lang="en-US" sz="4629">
              <a:solidFill>
                <a:srgbClr val="000000"/>
              </a:solidFill>
              <a:latin typeface="Walter Turncoat"/>
            </a:endParaRPr>
          </a:p>
          <a:p>
            <a:pPr algn="ctr">
              <a:lnSpc>
                <a:spcPts val="6480"/>
              </a:lnSpc>
            </a:pPr>
            <a:r>
              <a:rPr lang="en-US" sz="4629">
                <a:solidFill>
                  <a:srgbClr val="000000"/>
                </a:solidFill>
                <a:latin typeface="Walter Turncoat"/>
              </a:rPr>
              <a:t>Sheltered Content Instruction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4346" t="-18085" r="-13127" b="-743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364" y="5319646"/>
            <a:ext cx="3169611" cy="4748481"/>
          </a:xfrm>
          <a:custGeom>
            <a:avLst/>
            <a:gdLst/>
            <a:ahLst/>
            <a:cxnLst/>
            <a:rect l="l" t="t" r="r" b="b"/>
            <a:pathLst>
              <a:path w="3169611" h="4748481">
                <a:moveTo>
                  <a:pt x="0" y="0"/>
                </a:moveTo>
                <a:lnTo>
                  <a:pt x="3169611" y="0"/>
                </a:lnTo>
                <a:lnTo>
                  <a:pt x="3169611" y="4748481"/>
                </a:lnTo>
                <a:lnTo>
                  <a:pt x="0" y="474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60486" y="6735070"/>
            <a:ext cx="3010296" cy="4088688"/>
          </a:xfrm>
          <a:custGeom>
            <a:avLst/>
            <a:gdLst/>
            <a:ahLst/>
            <a:cxnLst/>
            <a:rect l="l" t="t" r="r" b="b"/>
            <a:pathLst>
              <a:path w="3010296" h="4088688">
                <a:moveTo>
                  <a:pt x="0" y="0"/>
                </a:moveTo>
                <a:lnTo>
                  <a:pt x="3010297" y="0"/>
                </a:lnTo>
                <a:lnTo>
                  <a:pt x="3010297" y="4088688"/>
                </a:lnTo>
                <a:lnTo>
                  <a:pt x="0" y="4088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64206" y="4433260"/>
            <a:ext cx="9559589" cy="5634867"/>
          </a:xfrm>
          <a:custGeom>
            <a:avLst/>
            <a:gdLst/>
            <a:ahLst/>
            <a:cxnLst/>
            <a:rect l="l" t="t" r="r" b="b"/>
            <a:pathLst>
              <a:path w="9559589" h="5634867">
                <a:moveTo>
                  <a:pt x="0" y="0"/>
                </a:moveTo>
                <a:lnTo>
                  <a:pt x="9559588" y="0"/>
                </a:lnTo>
                <a:lnTo>
                  <a:pt x="9559588" y="5634867"/>
                </a:lnTo>
                <a:lnTo>
                  <a:pt x="0" y="5634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36100" y="551842"/>
            <a:ext cx="16415800" cy="349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3"/>
              </a:lnSpc>
            </a:pPr>
            <a:r>
              <a:rPr lang="en-US" sz="6595">
                <a:solidFill>
                  <a:srgbClr val="000000"/>
                </a:solidFill>
                <a:latin typeface="Walter Turncoat"/>
              </a:rPr>
              <a:t>Regardless of the program model, the ELD teacher must be teaching language outcomes attached to an ELD Standard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4346" t="-18085" r="-13127" b="-743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364" y="5319646"/>
            <a:ext cx="3169611" cy="4748481"/>
          </a:xfrm>
          <a:custGeom>
            <a:avLst/>
            <a:gdLst/>
            <a:ahLst/>
            <a:cxnLst/>
            <a:rect l="l" t="t" r="r" b="b"/>
            <a:pathLst>
              <a:path w="3169611" h="4748481">
                <a:moveTo>
                  <a:pt x="0" y="0"/>
                </a:moveTo>
                <a:lnTo>
                  <a:pt x="3169611" y="0"/>
                </a:lnTo>
                <a:lnTo>
                  <a:pt x="3169611" y="4748481"/>
                </a:lnTo>
                <a:lnTo>
                  <a:pt x="0" y="4748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60486" y="6735070"/>
            <a:ext cx="3010296" cy="4088688"/>
          </a:xfrm>
          <a:custGeom>
            <a:avLst/>
            <a:gdLst/>
            <a:ahLst/>
            <a:cxnLst/>
            <a:rect l="l" t="t" r="r" b="b"/>
            <a:pathLst>
              <a:path w="3010296" h="4088688">
                <a:moveTo>
                  <a:pt x="0" y="0"/>
                </a:moveTo>
                <a:lnTo>
                  <a:pt x="3010297" y="0"/>
                </a:lnTo>
                <a:lnTo>
                  <a:pt x="3010297" y="4088688"/>
                </a:lnTo>
                <a:lnTo>
                  <a:pt x="0" y="4088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624012"/>
            <a:ext cx="16230600" cy="277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3"/>
              </a:lnSpc>
            </a:pPr>
            <a:r>
              <a:rPr lang="en-US" sz="7895">
                <a:solidFill>
                  <a:srgbClr val="000000"/>
                </a:solidFill>
                <a:latin typeface="Walter Turncoat"/>
              </a:rPr>
              <a:t>Can help with, but should not be the lead on...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94073" y="4112695"/>
            <a:ext cx="9499855" cy="574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4629">
                <a:solidFill>
                  <a:srgbClr val="000000"/>
                </a:solidFill>
                <a:latin typeface="Walter Turncoat"/>
              </a:rPr>
              <a:t>interpretation and translation</a:t>
            </a:r>
          </a:p>
          <a:p>
            <a:pPr algn="ctr">
              <a:lnSpc>
                <a:spcPts val="6480"/>
              </a:lnSpc>
            </a:pPr>
            <a:endParaRPr lang="en-US" sz="4629">
              <a:solidFill>
                <a:srgbClr val="000000"/>
              </a:solidFill>
              <a:latin typeface="Walter Turncoat"/>
            </a:endParaRPr>
          </a:p>
          <a:p>
            <a:pPr algn="ctr">
              <a:lnSpc>
                <a:spcPts val="6480"/>
              </a:lnSpc>
            </a:pPr>
            <a:r>
              <a:rPr lang="en-US" sz="4629">
                <a:solidFill>
                  <a:srgbClr val="000000"/>
                </a:solidFill>
                <a:latin typeface="Walter Turncoat"/>
              </a:rPr>
              <a:t>enrollment</a:t>
            </a:r>
          </a:p>
          <a:p>
            <a:pPr algn="ctr">
              <a:lnSpc>
                <a:spcPts val="6480"/>
              </a:lnSpc>
            </a:pPr>
            <a:endParaRPr lang="en-US" sz="4629">
              <a:solidFill>
                <a:srgbClr val="000000"/>
              </a:solidFill>
              <a:latin typeface="Walter Turncoat"/>
            </a:endParaRPr>
          </a:p>
          <a:p>
            <a:pPr algn="ctr">
              <a:lnSpc>
                <a:spcPts val="6480"/>
              </a:lnSpc>
            </a:pPr>
            <a:r>
              <a:rPr lang="en-US" sz="4629">
                <a:solidFill>
                  <a:srgbClr val="000000"/>
                </a:solidFill>
                <a:latin typeface="Walter Turncoat"/>
              </a:rPr>
              <a:t>re-teaching tier 1 instruction</a:t>
            </a:r>
          </a:p>
          <a:p>
            <a:pPr algn="ctr">
              <a:lnSpc>
                <a:spcPts val="6480"/>
              </a:lnSpc>
            </a:pPr>
            <a:endParaRPr lang="en-US" sz="4629">
              <a:solidFill>
                <a:srgbClr val="000000"/>
              </a:solidFill>
              <a:latin typeface="Walter Turncoat"/>
            </a:endParaRPr>
          </a:p>
          <a:p>
            <a:pPr algn="ctr">
              <a:lnSpc>
                <a:spcPts val="6480"/>
              </a:lnSpc>
            </a:pPr>
            <a:r>
              <a:rPr lang="en-US" sz="4629">
                <a:solidFill>
                  <a:srgbClr val="000000"/>
                </a:solidFill>
                <a:latin typeface="Walter Turncoat"/>
              </a:rPr>
              <a:t>interventions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-4346" t="-18085" r="-13127" b="-743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9106" y="5578801"/>
            <a:ext cx="6039483" cy="4977541"/>
          </a:xfrm>
          <a:custGeom>
            <a:avLst/>
            <a:gdLst/>
            <a:ahLst/>
            <a:cxnLst/>
            <a:rect l="l" t="t" r="r" b="b"/>
            <a:pathLst>
              <a:path w="6039483" h="4977541">
                <a:moveTo>
                  <a:pt x="0" y="0"/>
                </a:moveTo>
                <a:lnTo>
                  <a:pt x="6039483" y="0"/>
                </a:lnTo>
                <a:lnTo>
                  <a:pt x="6039483" y="4977541"/>
                </a:lnTo>
                <a:lnTo>
                  <a:pt x="0" y="4977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48119" y="5693331"/>
            <a:ext cx="3169611" cy="4748481"/>
          </a:xfrm>
          <a:custGeom>
            <a:avLst/>
            <a:gdLst/>
            <a:ahLst/>
            <a:cxnLst/>
            <a:rect l="l" t="t" r="r" b="b"/>
            <a:pathLst>
              <a:path w="3169611" h="4748481">
                <a:moveTo>
                  <a:pt x="0" y="0"/>
                </a:moveTo>
                <a:lnTo>
                  <a:pt x="3169611" y="0"/>
                </a:lnTo>
                <a:lnTo>
                  <a:pt x="3169611" y="4748481"/>
                </a:lnTo>
                <a:lnTo>
                  <a:pt x="0" y="474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60486" y="6735070"/>
            <a:ext cx="3010296" cy="4088688"/>
          </a:xfrm>
          <a:custGeom>
            <a:avLst/>
            <a:gdLst/>
            <a:ahLst/>
            <a:cxnLst/>
            <a:rect l="l" t="t" r="r" b="b"/>
            <a:pathLst>
              <a:path w="3010296" h="4088688">
                <a:moveTo>
                  <a:pt x="0" y="0"/>
                </a:moveTo>
                <a:lnTo>
                  <a:pt x="3010297" y="0"/>
                </a:lnTo>
                <a:lnTo>
                  <a:pt x="3010297" y="4088688"/>
                </a:lnTo>
                <a:lnTo>
                  <a:pt x="0" y="4088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50492">
            <a:off x="9393814" y="5906724"/>
            <a:ext cx="5745379" cy="5745379"/>
          </a:xfrm>
          <a:custGeom>
            <a:avLst/>
            <a:gdLst/>
            <a:ahLst/>
            <a:cxnLst/>
            <a:rect l="l" t="t" r="r" b="b"/>
            <a:pathLst>
              <a:path w="5745379" h="5745379">
                <a:moveTo>
                  <a:pt x="0" y="0"/>
                </a:moveTo>
                <a:lnTo>
                  <a:pt x="5745379" y="0"/>
                </a:lnTo>
                <a:lnTo>
                  <a:pt x="5745379" y="5745379"/>
                </a:lnTo>
                <a:lnTo>
                  <a:pt x="0" y="5745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2430" y="2052634"/>
            <a:ext cx="16230600" cy="1404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2"/>
              </a:lnSpc>
            </a:pPr>
            <a:r>
              <a:rPr lang="en-US" sz="8094">
                <a:solidFill>
                  <a:srgbClr val="000000"/>
                </a:solidFill>
                <a:latin typeface="Walter Turncoat"/>
              </a:rPr>
              <a:t>info@englishlearnerportal.com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13489" y="7953272"/>
            <a:ext cx="5051239" cy="1917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Dreaming Outloud Sans"/>
              </a:rPr>
              <a:t>with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Dreaming Outloud Sans"/>
              </a:rPr>
              <a:t>Kelly Reider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Microsoft Office PowerPoint</Application>
  <PresentationFormat>Custom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Walter Turncoat</vt:lpstr>
      <vt:lpstr>Dreaming Outloud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Watercolor Meet the Teacher Presentation</dc:title>
  <cp:lastModifiedBy>Kelly Reider</cp:lastModifiedBy>
  <cp:revision>1</cp:revision>
  <dcterms:created xsi:type="dcterms:W3CDTF">2006-08-16T00:00:00Z</dcterms:created>
  <dcterms:modified xsi:type="dcterms:W3CDTF">2023-12-13T01:45:44Z</dcterms:modified>
  <dc:identifier>DAF2slLDSfw</dc:identifier>
</cp:coreProperties>
</file>